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5"/>
  </p:notesMasterIdLst>
  <p:sldIdLst>
    <p:sldId id="256" r:id="rId2"/>
    <p:sldId id="265" r:id="rId3"/>
    <p:sldId id="257" r:id="rId4"/>
    <p:sldId id="290" r:id="rId5"/>
    <p:sldId id="271" r:id="rId6"/>
    <p:sldId id="280" r:id="rId7"/>
    <p:sldId id="288" r:id="rId8"/>
    <p:sldId id="289" r:id="rId9"/>
    <p:sldId id="291" r:id="rId10"/>
    <p:sldId id="266" r:id="rId11"/>
    <p:sldId id="272" r:id="rId12"/>
    <p:sldId id="292" r:id="rId13"/>
    <p:sldId id="267" r:id="rId14"/>
    <p:sldId id="273" r:id="rId15"/>
    <p:sldId id="293" r:id="rId16"/>
    <p:sldId id="278" r:id="rId17"/>
    <p:sldId id="294" r:id="rId18"/>
    <p:sldId id="295" r:id="rId19"/>
    <p:sldId id="268" r:id="rId20"/>
    <p:sldId id="277" r:id="rId21"/>
    <p:sldId id="296" r:id="rId22"/>
    <p:sldId id="297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1"/>
    <p:restoredTop sz="94648"/>
  </p:normalViewPr>
  <p:slideViewPr>
    <p:cSldViewPr snapToGrid="0">
      <p:cViewPr varScale="1">
        <p:scale>
          <a:sx n="111" d="100"/>
          <a:sy n="111" d="100"/>
        </p:scale>
        <p:origin x="23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06F71-94B2-264F-9261-C2388049AC9C}" type="datetimeFigureOut">
              <a:rPr lang="en-US" smtClean="0"/>
              <a:t>3/15/25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274D5-4BB6-0B4B-BA0E-AECF848B1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7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274D5-4BB6-0B4B-BA0E-AECF848B1B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2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53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65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9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6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8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99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3/15/25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5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3/15/25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0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3/15/25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9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6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29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Floating Numbers And Letters On Top Of A Book">
            <a:extLst>
              <a:ext uri="{FF2B5EF4-FFF2-40B4-BE49-F238E27FC236}">
                <a16:creationId xmlns:a16="http://schemas.microsoft.com/office/drawing/2014/main" id="{D16C1853-3425-6F71-EF02-0439644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1" b="285"/>
          <a:stretch/>
        </p:blipFill>
        <p:spPr>
          <a:xfrm>
            <a:off x="0" y="315696"/>
            <a:ext cx="12192000" cy="685798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E5997AC-0325-4416-909F-5CE54C428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5"/>
            <a:ext cx="48768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DA754A-4D88-5994-2986-EF0EAFFA2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925907"/>
            <a:ext cx="3485776" cy="3830882"/>
          </a:xfrm>
        </p:spPr>
        <p:txBody>
          <a:bodyPr>
            <a:normAutofit/>
          </a:bodyPr>
          <a:lstStyle/>
          <a:p>
            <a:r>
              <a:rPr lang="en-AU" sz="4000" dirty="0"/>
              <a:t>Maths engagement – what’s the story?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E3B302-253D-2DE4-3768-FEAD734A9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3940629"/>
            <a:ext cx="3343277" cy="19153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i="1" dirty="0"/>
              <a:t>Using a narrative to get kids involved in a maths task</a:t>
            </a:r>
          </a:p>
          <a:p>
            <a:pPr>
              <a:lnSpc>
                <a:spcPct val="100000"/>
              </a:lnSpc>
            </a:pPr>
            <a:endParaRPr lang="en-US" sz="1800" i="1" dirty="0"/>
          </a:p>
          <a:p>
            <a:pPr>
              <a:lnSpc>
                <a:spcPct val="100000"/>
              </a:lnSpc>
            </a:pPr>
            <a:r>
              <a:rPr lang="en-US" sz="1800" dirty="0"/>
              <a:t>Bruce Ferrington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44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4" r="10447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b="1" dirty="0"/>
              <a:t>Eric the Sheep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2FB36C-0199-4239-AFFE-47DF7D65F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48979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8601" y="1431975"/>
            <a:ext cx="3619499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Eric the Sheep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2FB36C-0199-4239-AFFE-47DF7D65F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337" y="1078868"/>
            <a:ext cx="5791149" cy="449461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b="1" dirty="0"/>
              <a:t>Story:</a:t>
            </a:r>
          </a:p>
          <a:p>
            <a:r>
              <a:rPr lang="en-US" sz="2800" dirty="0"/>
              <a:t> Eric the sheep is very clever.</a:t>
            </a:r>
          </a:p>
          <a:p>
            <a:r>
              <a:rPr lang="en-US" sz="2800" dirty="0"/>
              <a:t>He gets impatient waiting in line for his turn to get shorn.</a:t>
            </a:r>
          </a:p>
          <a:p>
            <a:r>
              <a:rPr lang="en-US" sz="2800" dirty="0"/>
              <a:t>He will jump ahead one place while the shearer is dealing with another sheep.</a:t>
            </a:r>
            <a:endParaRPr lang="en-US" sz="4400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2273A61-D82F-F0EF-F7AD-A908D1834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4" r="10447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029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A656A-0ED7-E8EB-EB34-9406F3259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596041E-97C6-1F9D-ACF2-8D1429239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23238-9914-80EB-B950-E304B8354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1" y="1431975"/>
            <a:ext cx="3619499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Eric the Sheep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001CCE-CEBE-3D5E-F2BF-BDD08EA95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337" y="1078868"/>
            <a:ext cx="5791149" cy="449461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b="1" dirty="0"/>
              <a:t>Task:</a:t>
            </a:r>
          </a:p>
          <a:p>
            <a:r>
              <a:rPr lang="en-US" sz="2800" dirty="0"/>
              <a:t> Use the counters to work through different possible combinations.</a:t>
            </a:r>
          </a:p>
          <a:p>
            <a:r>
              <a:rPr lang="en-US" sz="2800" dirty="0"/>
              <a:t> What observations can you make?</a:t>
            </a:r>
          </a:p>
          <a:p>
            <a:r>
              <a:rPr lang="en-US" sz="2800" dirty="0"/>
              <a:t>What predictions can you make?</a:t>
            </a:r>
          </a:p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582226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5" r="-2" b="6656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 b="1" dirty="0"/>
              <a:t>First Down the Mountain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F98D5F-5014-44A0-ABB3-89EE1DDAF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62981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F98D5F-5014-44A0-ABB3-89EE1DDAF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25" y="1143437"/>
            <a:ext cx="5747075" cy="4571126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4400" b="1" dirty="0"/>
              <a:t>Story:</a:t>
            </a:r>
          </a:p>
          <a:p>
            <a:r>
              <a:rPr lang="en-US" sz="2800" dirty="0"/>
              <a:t> The Paradise Mountaineering Society has an annual race down Mount Grumbly.</a:t>
            </a:r>
          </a:p>
          <a:p>
            <a:r>
              <a:rPr lang="en-US" sz="2800" dirty="0"/>
              <a:t>Members start at different points on the mountainside. </a:t>
            </a:r>
          </a:p>
          <a:p>
            <a:r>
              <a:rPr lang="en-US" sz="2800" dirty="0"/>
              <a:t>They roll 2 dice and move down the mountain if they roll their number.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68DD7239-047A-F99E-8173-461AFFE7B6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17" r="22369"/>
          <a:stretch/>
        </p:blipFill>
        <p:spPr>
          <a:xfrm>
            <a:off x="8081254" y="1546276"/>
            <a:ext cx="3685039" cy="3765447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63932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D05571-4B63-E254-DC1A-3B72DD4CA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0006B2F-0820-48DF-AB6E-71F491E92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D00EB-F722-8B36-83CE-E0957AA6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003" y="1546419"/>
            <a:ext cx="4475147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First Down the Mountain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574AD1-DD1D-94D0-CA7F-BBB8E54F1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25" y="1143437"/>
            <a:ext cx="5747075" cy="457112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b="1" dirty="0"/>
              <a:t>Task:</a:t>
            </a:r>
          </a:p>
          <a:p>
            <a:r>
              <a:rPr lang="en-US" sz="2800" dirty="0"/>
              <a:t> Play the game.</a:t>
            </a:r>
          </a:p>
          <a:p>
            <a:r>
              <a:rPr lang="en-US" sz="2800" dirty="0"/>
              <a:t> What does it look like with a bigger sample? Why?</a:t>
            </a:r>
          </a:p>
          <a:p>
            <a:r>
              <a:rPr lang="en-US" sz="2800" dirty="0"/>
              <a:t> If we change the length of the race, what will happen? What is the maths behind this?</a:t>
            </a:r>
          </a:p>
        </p:txBody>
      </p:sp>
    </p:spTree>
    <p:extLst>
      <p:ext uri="{BB962C8B-B14F-4D97-AF65-F5344CB8AC3E}">
        <p14:creationId xmlns:p14="http://schemas.microsoft.com/office/powerpoint/2010/main" val="3289271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3FCEB7-CD02-4399-BA74-12D9191D6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1866" y="914399"/>
            <a:ext cx="7053384" cy="5011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Licorice Factory</a:t>
            </a:r>
          </a:p>
        </p:txBody>
      </p:sp>
    </p:spTree>
    <p:extLst>
      <p:ext uri="{BB962C8B-B14F-4D97-AF65-F5344CB8AC3E}">
        <p14:creationId xmlns:p14="http://schemas.microsoft.com/office/powerpoint/2010/main" val="859986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CDCD4F-359B-D3B7-D685-F9BD8A92B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4098AF-CD4F-319A-CA53-71374EAC7611}"/>
              </a:ext>
            </a:extLst>
          </p:cNvPr>
          <p:cNvSpPr/>
          <p:nvPr/>
        </p:nvSpPr>
        <p:spPr>
          <a:xfrm>
            <a:off x="4639056" y="171450"/>
            <a:ext cx="7552944" cy="668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AC6C5-613F-EC04-EC2C-C8BC157A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779166"/>
            <a:ext cx="3651467" cy="1676603"/>
          </a:xfrm>
        </p:spPr>
        <p:txBody>
          <a:bodyPr>
            <a:normAutofit/>
          </a:bodyPr>
          <a:lstStyle/>
          <a:p>
            <a:r>
              <a:rPr lang="en-US" b="1" dirty="0"/>
              <a:t>Licorice Factory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ED50D49-4B4A-BF2F-882E-5E06A166D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431" y="629266"/>
            <a:ext cx="6874354" cy="5929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Story:</a:t>
            </a:r>
          </a:p>
          <a:p>
            <a:r>
              <a:rPr lang="en-US" sz="2800" dirty="0">
                <a:solidFill>
                  <a:schemeClr val="bg1"/>
                </a:solidFill>
              </a:rPr>
              <a:t> One morning at the Lovely Licorice Factory, the machine Number 6 breaks down.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boss offers one weeks worth of licorice if anyone can work out how to provide the order for the next day.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58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D443EB-CF10-93CE-9105-CFFEE57F3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711C60-66F3-0758-D1E6-267CE0855BD1}"/>
              </a:ext>
            </a:extLst>
          </p:cNvPr>
          <p:cNvSpPr/>
          <p:nvPr/>
        </p:nvSpPr>
        <p:spPr>
          <a:xfrm>
            <a:off x="4639056" y="171450"/>
            <a:ext cx="7552944" cy="668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E6626-923D-9839-3974-896AA859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779166"/>
            <a:ext cx="3651467" cy="1676603"/>
          </a:xfrm>
        </p:spPr>
        <p:txBody>
          <a:bodyPr>
            <a:normAutofit/>
          </a:bodyPr>
          <a:lstStyle/>
          <a:p>
            <a:r>
              <a:rPr lang="en-US" b="1" dirty="0"/>
              <a:t>Licorice Factory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0A6380-3203-7FEF-4564-47043DA07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431" y="629266"/>
            <a:ext cx="6874354" cy="5929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Story:</a:t>
            </a:r>
          </a:p>
          <a:p>
            <a:r>
              <a:rPr lang="en-US" sz="2800" dirty="0">
                <a:solidFill>
                  <a:schemeClr val="bg1"/>
                </a:solidFill>
              </a:rPr>
              <a:t> Once he has got rid of one machine, he is starting to think that there might be other machines to get rid of.</a:t>
            </a:r>
          </a:p>
          <a:p>
            <a:r>
              <a:rPr lang="en-US" sz="2800" dirty="0">
                <a:solidFill>
                  <a:schemeClr val="bg1"/>
                </a:solidFill>
              </a:rPr>
              <a:t>He offers ONE YEAR’s worth of licorice to the worker who can work out which machines to get rid of.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31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39056" y="171450"/>
            <a:ext cx="7552944" cy="668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779166"/>
            <a:ext cx="3651467" cy="1676603"/>
          </a:xfrm>
        </p:spPr>
        <p:txBody>
          <a:bodyPr>
            <a:normAutofit/>
          </a:bodyPr>
          <a:lstStyle/>
          <a:p>
            <a:r>
              <a:rPr lang="en-US" b="1" dirty="0"/>
              <a:t>Licorice Factory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3F7B501-5925-4275-9AD7-6C30E7C83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431" y="629266"/>
            <a:ext cx="6874354" cy="5929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Task:</a:t>
            </a:r>
          </a:p>
          <a:p>
            <a:r>
              <a:rPr lang="en-US" sz="2800" dirty="0">
                <a:solidFill>
                  <a:schemeClr val="bg1"/>
                </a:solidFill>
              </a:rPr>
              <a:t> Which machines can the boss get rid of?</a:t>
            </a:r>
          </a:p>
          <a:p>
            <a:r>
              <a:rPr lang="en-US" sz="2800" dirty="0">
                <a:solidFill>
                  <a:schemeClr val="bg1"/>
                </a:solidFill>
              </a:rPr>
              <a:t> Cross out the machines that are no longer needed and record how you will now make the lengths without that machine.</a:t>
            </a:r>
          </a:p>
        </p:txBody>
      </p:sp>
    </p:spTree>
    <p:extLst>
      <p:ext uri="{BB962C8B-B14F-4D97-AF65-F5344CB8AC3E}">
        <p14:creationId xmlns:p14="http://schemas.microsoft.com/office/powerpoint/2010/main" val="1785382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r="1357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764176"/>
            <a:ext cx="3651467" cy="1676603"/>
          </a:xfrm>
        </p:spPr>
        <p:txBody>
          <a:bodyPr>
            <a:normAutofit/>
          </a:bodyPr>
          <a:lstStyle/>
          <a:p>
            <a:r>
              <a:rPr lang="en-US" b="1" dirty="0"/>
              <a:t>Chocolate Chip Cookies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C7C90F-D20C-4DDF-AC81-9F7F8391B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78560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Straight Connector 206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72" name="Rectangle 2071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400" y="899025"/>
            <a:ext cx="4917754" cy="37929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500" b="1"/>
              <a:t>Mushroom Hunt</a:t>
            </a:r>
          </a:p>
        </p:txBody>
      </p:sp>
      <p:cxnSp>
        <p:nvCxnSpPr>
          <p:cNvPr id="2074" name="Straight Connector 207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76813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6" name="Straight Connector 2075">
            <a:extLst>
              <a:ext uri="{FF2B5EF4-FFF2-40B4-BE49-F238E27FC236}">
                <a16:creationId xmlns:a16="http://schemas.microsoft.com/office/drawing/2014/main" id="{4BF2B36B-4D1C-9E0A-B17B-23D805AE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7681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endangered or extinct ...">
            <a:extLst>
              <a:ext uri="{FF2B5EF4-FFF2-40B4-BE49-F238E27FC236}">
                <a16:creationId xmlns:a16="http://schemas.microsoft.com/office/drawing/2014/main" id="{7C01281D-523C-D89C-0E88-F0FC7F568B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92" b="1"/>
          <a:stretch/>
        </p:blipFill>
        <p:spPr bwMode="auto">
          <a:xfrm>
            <a:off x="6217920" y="723901"/>
            <a:ext cx="5244454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65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51CAA-190E-9FEC-A457-F783D260A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A94B2A-6585-9D5D-6A04-68B516EE8894}"/>
              </a:ext>
            </a:extLst>
          </p:cNvPr>
          <p:cNvSpPr/>
          <p:nvPr/>
        </p:nvSpPr>
        <p:spPr>
          <a:xfrm>
            <a:off x="4639056" y="171450"/>
            <a:ext cx="7552944" cy="668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C01B06-2630-546E-D1BE-C8070A9B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779166"/>
            <a:ext cx="3651467" cy="1676603"/>
          </a:xfrm>
        </p:spPr>
        <p:txBody>
          <a:bodyPr>
            <a:normAutofit/>
          </a:bodyPr>
          <a:lstStyle/>
          <a:p>
            <a:r>
              <a:rPr lang="en-US" b="1" dirty="0"/>
              <a:t>Mushroom hunt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9CF078-291D-881F-3625-759C261E5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431" y="629266"/>
            <a:ext cx="6874354" cy="59297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Story: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I go mushroom picking with my grandfather and four cousins. Each of us has a basket. When we return, we compare the number of mushrooms in the baskets. We discover two things: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- Adding up the numbers gives a total of 63.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- Grouping the baskets in different ways gives sub-totals equal to every number from 1 to 63.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The problem is how many mushrooms are in each basket?</a:t>
            </a:r>
          </a:p>
        </p:txBody>
      </p:sp>
    </p:spTree>
    <p:extLst>
      <p:ext uri="{BB962C8B-B14F-4D97-AF65-F5344CB8AC3E}">
        <p14:creationId xmlns:p14="http://schemas.microsoft.com/office/powerpoint/2010/main" val="3474068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0F924-B9E2-771F-EF22-944C29013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9AEEC5-E0DE-D18A-1A2E-CDAB56B4F9F6}"/>
              </a:ext>
            </a:extLst>
          </p:cNvPr>
          <p:cNvSpPr/>
          <p:nvPr/>
        </p:nvSpPr>
        <p:spPr>
          <a:xfrm>
            <a:off x="4639056" y="171450"/>
            <a:ext cx="7552944" cy="668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E4F6B-8B27-5DFD-F260-2A7C015F4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779166"/>
            <a:ext cx="3651467" cy="1676603"/>
          </a:xfrm>
        </p:spPr>
        <p:txBody>
          <a:bodyPr>
            <a:normAutofit/>
          </a:bodyPr>
          <a:lstStyle/>
          <a:p>
            <a:r>
              <a:rPr lang="en-US" b="1" dirty="0"/>
              <a:t>Mushroom hunt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9A720A-ED48-3B51-3366-9D1FE9D5D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431" y="629266"/>
            <a:ext cx="6874354" cy="5929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Task:</a:t>
            </a:r>
          </a:p>
          <a:p>
            <a:r>
              <a:rPr lang="en-US" sz="2800" dirty="0">
                <a:solidFill>
                  <a:schemeClr val="bg1"/>
                </a:solidFill>
              </a:rPr>
              <a:t> How many mushrooms are in each of the 6 baskets?</a:t>
            </a:r>
          </a:p>
        </p:txBody>
      </p:sp>
    </p:spTree>
    <p:extLst>
      <p:ext uri="{BB962C8B-B14F-4D97-AF65-F5344CB8AC3E}">
        <p14:creationId xmlns:p14="http://schemas.microsoft.com/office/powerpoint/2010/main" val="1356926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68992"/>
            <a:ext cx="10515600" cy="4308475"/>
          </a:xfrm>
        </p:spPr>
        <p:txBody>
          <a:bodyPr/>
          <a:lstStyle/>
          <a:p>
            <a:r>
              <a:rPr lang="en-US" dirty="0"/>
              <a:t>Thank you for coming today.</a:t>
            </a:r>
            <a:br>
              <a:rPr lang="en-US" dirty="0"/>
            </a:br>
            <a:r>
              <a:rPr lang="en-US" dirty="0"/>
              <a:t>We look forward to sharing the journey.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795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4DF489-2528-DA52-8F70-2447486A6176}"/>
              </a:ext>
            </a:extLst>
          </p:cNvPr>
          <p:cNvSpPr txBox="1"/>
          <p:nvPr/>
        </p:nvSpPr>
        <p:spPr>
          <a:xfrm>
            <a:off x="800100" y="1364105"/>
            <a:ext cx="968099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AU" sz="2400" dirty="0">
                <a:effectLst/>
                <a:latin typeface="Helvetica" pitchFamily="2" charset="0"/>
              </a:rPr>
            </a:br>
            <a:endParaRPr lang="en-AU" sz="2400" dirty="0">
              <a:effectLst/>
              <a:latin typeface="Helvetica" pitchFamily="2" charset="0"/>
            </a:endParaRPr>
          </a:p>
          <a:p>
            <a:pPr algn="ctr"/>
            <a:r>
              <a:rPr lang="en-AU" sz="3600" dirty="0">
                <a:effectLst/>
                <a:latin typeface="Helvetica" pitchFamily="2" charset="0"/>
              </a:rPr>
              <a:t>The stories we tell help students integrate their mathematical experience with their understanding of the human condition. 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985C-F55F-6B73-5E4C-CE384EB5E76A}"/>
              </a:ext>
            </a:extLst>
          </p:cNvPr>
          <p:cNvSpPr txBox="1"/>
          <p:nvPr/>
        </p:nvSpPr>
        <p:spPr>
          <a:xfrm>
            <a:off x="1665901" y="4451343"/>
            <a:ext cx="876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Selby, V. M. (2009). Story telling Adds. Meaning. </a:t>
            </a:r>
            <a:r>
              <a:rPr lang="en-AU" b="0" i="1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The Mathematics Teacher</a:t>
            </a:r>
            <a:r>
              <a:rPr lang="en-AU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, </a:t>
            </a:r>
            <a:r>
              <a:rPr lang="en-AU" b="0" i="1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102</a:t>
            </a:r>
            <a:r>
              <a:rPr lang="en-AU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(8), 592–598.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62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F650D-79C1-8B74-6114-D4D8476CD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AD4F3-3E82-3343-735E-18F745C5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749186"/>
            <a:ext cx="3651467" cy="1676603"/>
          </a:xfrm>
        </p:spPr>
        <p:txBody>
          <a:bodyPr>
            <a:normAutofit/>
          </a:bodyPr>
          <a:lstStyle/>
          <a:p>
            <a:r>
              <a:rPr lang="en-US" b="1" dirty="0"/>
              <a:t>Chocolate Chip Cookies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026BCD-480C-4A5D-ADBE-2FCDE9361D0A}"/>
              </a:ext>
            </a:extLst>
          </p:cNvPr>
          <p:cNvSpPr/>
          <p:nvPr/>
        </p:nvSpPr>
        <p:spPr>
          <a:xfrm>
            <a:off x="4476750" y="142880"/>
            <a:ext cx="7562850" cy="65722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900EB-67FF-6AE5-FFFF-7F7B0DF2CB86}"/>
              </a:ext>
            </a:extLst>
          </p:cNvPr>
          <p:cNvSpPr txBox="1"/>
          <p:nvPr/>
        </p:nvSpPr>
        <p:spPr>
          <a:xfrm>
            <a:off x="5181600" y="759681"/>
            <a:ext cx="635390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Story:</a:t>
            </a:r>
          </a:p>
          <a:p>
            <a:endParaRPr lang="en-US" sz="44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At the Heavenly Choc Chip Cookie Company we guarantee at least 7 choc chips in every cookie.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There are 10 cookies in a packet.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B8417-ECF4-EFB2-34B2-09169AF523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71"/>
          <a:stretch/>
        </p:blipFill>
        <p:spPr>
          <a:xfrm>
            <a:off x="490905" y="2548328"/>
            <a:ext cx="3481753" cy="18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16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749186"/>
            <a:ext cx="3651467" cy="1676603"/>
          </a:xfrm>
        </p:spPr>
        <p:txBody>
          <a:bodyPr>
            <a:normAutofit/>
          </a:bodyPr>
          <a:lstStyle/>
          <a:p>
            <a:r>
              <a:rPr lang="en-US" b="1" dirty="0"/>
              <a:t>Chocolate Chip Cookies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476750" y="142880"/>
            <a:ext cx="7562850" cy="65722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81600" y="759681"/>
            <a:ext cx="635390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Task: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What if there were only 6 cookies with 3 choc chips in each?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Make a prediction of how many choc chips you would need.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Let’s play the game. 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Instructions: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	- roll the dice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	- add a counter (choc chip) to the cookie of that number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	- keep rolling until all cookies have at least 3 “choc chips”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1879CF-AA2D-5FC3-25F8-51562E534517}"/>
              </a:ext>
            </a:extLst>
          </p:cNvPr>
          <p:cNvSpPr txBox="1"/>
          <p:nvPr/>
        </p:nvSpPr>
        <p:spPr>
          <a:xfrm rot="20401892">
            <a:off x="171700" y="3275106"/>
            <a:ext cx="4078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tencil" pitchFamily="82" charset="77"/>
              </a:rPr>
              <a:t>Strategic move:</a:t>
            </a:r>
          </a:p>
          <a:p>
            <a:r>
              <a:rPr lang="en-US" sz="2400" dirty="0">
                <a:latin typeface="Stencil" pitchFamily="82" charset="77"/>
              </a:rPr>
              <a:t>- try an easier question</a:t>
            </a:r>
          </a:p>
        </p:txBody>
      </p:sp>
    </p:spTree>
    <p:extLst>
      <p:ext uri="{BB962C8B-B14F-4D97-AF65-F5344CB8AC3E}">
        <p14:creationId xmlns:p14="http://schemas.microsoft.com/office/powerpoint/2010/main" val="156416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734196"/>
            <a:ext cx="3651467" cy="1676603"/>
          </a:xfrm>
        </p:spPr>
        <p:txBody>
          <a:bodyPr>
            <a:normAutofit/>
          </a:bodyPr>
          <a:lstStyle/>
          <a:p>
            <a:r>
              <a:rPr lang="en-US" b="1" dirty="0"/>
              <a:t>Chocolate Chip Cookies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476750" y="142880"/>
            <a:ext cx="7562850" cy="65722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81600" y="759681"/>
            <a:ext cx="63539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Task: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Back to the original question: 7 choc chips in 10 cookies.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Is it possible to get an “answer”?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Is that a problem?</a:t>
            </a:r>
          </a:p>
        </p:txBody>
      </p:sp>
    </p:spTree>
    <p:extLst>
      <p:ext uri="{BB962C8B-B14F-4D97-AF65-F5344CB8AC3E}">
        <p14:creationId xmlns:p14="http://schemas.microsoft.com/office/powerpoint/2010/main" val="236275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1DF464-BFE1-0A3A-DFBD-6D30F974B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144BBB-F522-44E2-A304-51294FFC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1D00D5-5930-0884-6B2C-F21E18ADA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EF047-7FE7-F280-C3E5-FA9BBC583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643E9C7-CC48-8CF3-6D7C-8A626CFE5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NUMBER FAMILY</a:t>
            </a:r>
          </a:p>
        </p:txBody>
      </p:sp>
      <p:pic>
        <p:nvPicPr>
          <p:cNvPr id="1026" name="Picture 2" descr="Cousins group photo">
            <a:extLst>
              <a:ext uri="{FF2B5EF4-FFF2-40B4-BE49-F238E27FC236}">
                <a16:creationId xmlns:a16="http://schemas.microsoft.com/office/drawing/2014/main" id="{2317A7C9-B0E9-610F-C736-9A864751C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8" t="5962" r="8808" b="16532"/>
          <a:stretch/>
        </p:blipFill>
        <p:spPr bwMode="auto">
          <a:xfrm>
            <a:off x="4988568" y="1556827"/>
            <a:ext cx="6403332" cy="449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983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AAC179-D7F9-D57E-5A16-75910242C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BB97F8-D7D5-5B71-52FF-08F1EC3F4746}"/>
              </a:ext>
            </a:extLst>
          </p:cNvPr>
          <p:cNvSpPr/>
          <p:nvPr/>
        </p:nvSpPr>
        <p:spPr>
          <a:xfrm>
            <a:off x="4639056" y="171450"/>
            <a:ext cx="7552944" cy="668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34C43-8EF0-6D7A-E9C1-B70DE453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704216"/>
            <a:ext cx="3651467" cy="1676603"/>
          </a:xfrm>
        </p:spPr>
        <p:txBody>
          <a:bodyPr>
            <a:normAutofit/>
          </a:bodyPr>
          <a:lstStyle/>
          <a:p>
            <a:r>
              <a:rPr lang="en-US" b="1" dirty="0"/>
              <a:t>NUMBER FAMILY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44738CF-B41C-CE64-7AD5-300449DDC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431" y="629266"/>
            <a:ext cx="6874354" cy="5929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Story: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children of the Number family have bedrooms that are allocated in ascending order.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parents learn, too late, that the children will fight with their chronologically adjacent siblings if they are in adjacent bedrooms.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6850A9-2B03-DE2C-EDE3-B8CD83BAC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415299"/>
              </p:ext>
            </p:extLst>
          </p:nvPr>
        </p:nvGraphicFramePr>
        <p:xfrm>
          <a:off x="501184" y="1992086"/>
          <a:ext cx="3725340" cy="3864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780">
                  <a:extLst>
                    <a:ext uri="{9D8B030D-6E8A-4147-A177-3AD203B41FA5}">
                      <a16:colId xmlns:a16="http://schemas.microsoft.com/office/drawing/2014/main" val="2837582198"/>
                    </a:ext>
                  </a:extLst>
                </a:gridCol>
                <a:gridCol w="1241780">
                  <a:extLst>
                    <a:ext uri="{9D8B030D-6E8A-4147-A177-3AD203B41FA5}">
                      <a16:colId xmlns:a16="http://schemas.microsoft.com/office/drawing/2014/main" val="1071760770"/>
                    </a:ext>
                  </a:extLst>
                </a:gridCol>
                <a:gridCol w="1241780">
                  <a:extLst>
                    <a:ext uri="{9D8B030D-6E8A-4147-A177-3AD203B41FA5}">
                      <a16:colId xmlns:a16="http://schemas.microsoft.com/office/drawing/2014/main" val="497075233"/>
                    </a:ext>
                  </a:extLst>
                </a:gridCol>
              </a:tblGrid>
              <a:tr h="96610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008974"/>
                  </a:ext>
                </a:extLst>
              </a:tr>
              <a:tr h="96610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941664"/>
                  </a:ext>
                </a:extLst>
              </a:tr>
              <a:tr h="96610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979216"/>
                  </a:ext>
                </a:extLst>
              </a:tr>
              <a:tr h="96610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073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780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42F4B7-D3BF-023E-FB9F-69A77706B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E6866D-B56E-8676-817C-ED7505C80CC4}"/>
              </a:ext>
            </a:extLst>
          </p:cNvPr>
          <p:cNvSpPr/>
          <p:nvPr/>
        </p:nvSpPr>
        <p:spPr>
          <a:xfrm>
            <a:off x="4639056" y="171450"/>
            <a:ext cx="7552944" cy="668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66487-AABF-8337-3D71-0A43649E0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704216"/>
            <a:ext cx="3651467" cy="1676603"/>
          </a:xfrm>
        </p:spPr>
        <p:txBody>
          <a:bodyPr>
            <a:normAutofit/>
          </a:bodyPr>
          <a:lstStyle/>
          <a:p>
            <a:r>
              <a:rPr lang="en-US" b="1" dirty="0"/>
              <a:t>NUMBER FAMILY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211D763-D103-3429-DEEF-7099CCA45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431" y="629266"/>
            <a:ext cx="6874354" cy="5929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Task:</a:t>
            </a:r>
          </a:p>
          <a:p>
            <a:r>
              <a:rPr lang="en-US" sz="2800" dirty="0">
                <a:solidFill>
                  <a:schemeClr val="bg1"/>
                </a:solidFill>
              </a:rPr>
              <a:t>Organise the bedrooms so that consecutive children are not adjacent (vertically, horizontally or diagonally)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459FA6-750D-E782-6A7B-637755E80C99}"/>
              </a:ext>
            </a:extLst>
          </p:cNvPr>
          <p:cNvGraphicFramePr>
            <a:graphicFrameLocks noGrp="1"/>
          </p:cNvGraphicFramePr>
          <p:nvPr/>
        </p:nvGraphicFramePr>
        <p:xfrm>
          <a:off x="501184" y="1992086"/>
          <a:ext cx="3725340" cy="3864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780">
                  <a:extLst>
                    <a:ext uri="{9D8B030D-6E8A-4147-A177-3AD203B41FA5}">
                      <a16:colId xmlns:a16="http://schemas.microsoft.com/office/drawing/2014/main" val="2837582198"/>
                    </a:ext>
                  </a:extLst>
                </a:gridCol>
                <a:gridCol w="1241780">
                  <a:extLst>
                    <a:ext uri="{9D8B030D-6E8A-4147-A177-3AD203B41FA5}">
                      <a16:colId xmlns:a16="http://schemas.microsoft.com/office/drawing/2014/main" val="1071760770"/>
                    </a:ext>
                  </a:extLst>
                </a:gridCol>
                <a:gridCol w="1241780">
                  <a:extLst>
                    <a:ext uri="{9D8B030D-6E8A-4147-A177-3AD203B41FA5}">
                      <a16:colId xmlns:a16="http://schemas.microsoft.com/office/drawing/2014/main" val="497075233"/>
                    </a:ext>
                  </a:extLst>
                </a:gridCol>
              </a:tblGrid>
              <a:tr h="96610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008974"/>
                  </a:ext>
                </a:extLst>
              </a:tr>
              <a:tr h="96610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941664"/>
                  </a:ext>
                </a:extLst>
              </a:tr>
              <a:tr h="96610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979216"/>
                  </a:ext>
                </a:extLst>
              </a:tr>
              <a:tr h="96610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073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158169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3122</TotalTime>
  <Words>705</Words>
  <Application>Microsoft Macintosh PowerPoint</Application>
  <PresentationFormat>Widescreen</PresentationFormat>
  <Paragraphs>127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Calisto MT</vt:lpstr>
      <vt:lpstr>Helvetica</vt:lpstr>
      <vt:lpstr>Source Sans Pro</vt:lpstr>
      <vt:lpstr>Stencil</vt:lpstr>
      <vt:lpstr>Univers Condensed</vt:lpstr>
      <vt:lpstr>ChronicleVTI</vt:lpstr>
      <vt:lpstr>Maths engagement – what’s the story?</vt:lpstr>
      <vt:lpstr>Chocolate Chip Cookies</vt:lpstr>
      <vt:lpstr>PowerPoint Presentation</vt:lpstr>
      <vt:lpstr>Chocolate Chip Cookies</vt:lpstr>
      <vt:lpstr>Chocolate Chip Cookies</vt:lpstr>
      <vt:lpstr>Chocolate Chip Cookies</vt:lpstr>
      <vt:lpstr>NUMBER FAMILY</vt:lpstr>
      <vt:lpstr>NUMBER FAMILY</vt:lpstr>
      <vt:lpstr>NUMBER FAMILY</vt:lpstr>
      <vt:lpstr>Eric the Sheep</vt:lpstr>
      <vt:lpstr>Eric the Sheep</vt:lpstr>
      <vt:lpstr>Eric the Sheep</vt:lpstr>
      <vt:lpstr>First Down the Mountain</vt:lpstr>
      <vt:lpstr>PowerPoint Presentation</vt:lpstr>
      <vt:lpstr>First Down the Mountain</vt:lpstr>
      <vt:lpstr>Licorice Factory</vt:lpstr>
      <vt:lpstr>Licorice Factory</vt:lpstr>
      <vt:lpstr>Licorice Factory</vt:lpstr>
      <vt:lpstr>Licorice Factory</vt:lpstr>
      <vt:lpstr>Mushroom Hunt</vt:lpstr>
      <vt:lpstr>Mushroom hunt</vt:lpstr>
      <vt:lpstr>Mushroom hunt</vt:lpstr>
      <vt:lpstr>Thank you for coming today. We look forward to sharing the journey.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Bruce.Ferrington</dc:creator>
  <cp:lastModifiedBy>Bruce.Ferrington</cp:lastModifiedBy>
  <cp:revision>5</cp:revision>
  <dcterms:created xsi:type="dcterms:W3CDTF">2025-03-14T03:03:30Z</dcterms:created>
  <dcterms:modified xsi:type="dcterms:W3CDTF">2025-03-17T00:39:38Z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f6fef03-d487-4433-8e43-6b81c0a1b7be_Enabled">
    <vt:lpwstr>true</vt:lpwstr>
  </property>
  <property fmtid="{D5CDD505-2E9C-101B-9397-08002B2CF9AE}" pid="3" name="MSIP_Label_bf6fef03-d487-4433-8e43-6b81c0a1b7be_SetDate">
    <vt:lpwstr>2025-03-14T03:51:26Z</vt:lpwstr>
  </property>
  <property fmtid="{D5CDD505-2E9C-101B-9397-08002B2CF9AE}" pid="4" name="MSIP_Label_bf6fef03-d487-4433-8e43-6b81c0a1b7be_Method">
    <vt:lpwstr>Standard</vt:lpwstr>
  </property>
  <property fmtid="{D5CDD505-2E9C-101B-9397-08002B2CF9AE}" pid="5" name="MSIP_Label_bf6fef03-d487-4433-8e43-6b81c0a1b7be_Name">
    <vt:lpwstr>Unclassified</vt:lpwstr>
  </property>
  <property fmtid="{D5CDD505-2E9C-101B-9397-08002B2CF9AE}" pid="6" name="MSIP_Label_bf6fef03-d487-4433-8e43-6b81c0a1b7be_SiteId">
    <vt:lpwstr>1daf5147-a543-4707-a2fb-2acf0b2a3936</vt:lpwstr>
  </property>
  <property fmtid="{D5CDD505-2E9C-101B-9397-08002B2CF9AE}" pid="7" name="MSIP_Label_bf6fef03-d487-4433-8e43-6b81c0a1b7be_ActionId">
    <vt:lpwstr>29c19a47-005e-46d2-a328-4a5ab6ce4bd2</vt:lpwstr>
  </property>
  <property fmtid="{D5CDD505-2E9C-101B-9397-08002B2CF9AE}" pid="8" name="MSIP_Label_bf6fef03-d487-4433-8e43-6b81c0a1b7be_ContentBits">
    <vt:lpwstr>0</vt:lpwstr>
  </property>
</Properties>
</file>